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AA27B"/>
    <a:srgbClr val="3399FF"/>
    <a:srgbClr val="CC33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20" d="100"/>
          <a:sy n="120" d="100"/>
        </p:scale>
        <p:origin x="-552" y="3198"/>
      </p:cViewPr>
      <p:guideLst>
        <p:guide orient="horz" pos="2880"/>
        <p:guide pos="216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F9DC99-4021-4C06-B5C7-97404C4E3B8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4E7148BC-6B7F-4A05-83B5-2BC7325C205E}">
      <dgm:prSet phldrT="[Text]"/>
      <dgm:spPr>
        <a:solidFill>
          <a:schemeClr val="accent2">
            <a:lumMod val="75000"/>
          </a:schemeClr>
        </a:solidFill>
        <a:ln>
          <a:solidFill>
            <a:schemeClr val="accent2">
              <a:lumMod val="75000"/>
            </a:schemeClr>
          </a:solidFill>
        </a:ln>
      </dgm:spPr>
      <dgm:t>
        <a:bodyPr/>
        <a:lstStyle/>
        <a:p>
          <a:r>
            <a:rPr lang="en-US" dirty="0" smtClean="0"/>
            <a:t>Low</a:t>
          </a:r>
        </a:p>
        <a:p>
          <a:r>
            <a:rPr lang="en-US" dirty="0" smtClean="0"/>
            <a:t>Risk</a:t>
          </a:r>
          <a:endParaRPr lang="en-US" dirty="0"/>
        </a:p>
      </dgm:t>
    </dgm:pt>
    <dgm:pt modelId="{0F258085-FA3F-4D54-A504-C89B29B4C2E5}" type="parTrans" cxnId="{3757615C-B80B-4897-BD7D-F34DA6F2DCA8}">
      <dgm:prSet/>
      <dgm:spPr/>
      <dgm:t>
        <a:bodyPr/>
        <a:lstStyle/>
        <a:p>
          <a:endParaRPr lang="en-US"/>
        </a:p>
      </dgm:t>
    </dgm:pt>
    <dgm:pt modelId="{3B6D6A41-1176-4E61-8368-06F40C359949}" type="sibTrans" cxnId="{3757615C-B80B-4897-BD7D-F34DA6F2DCA8}">
      <dgm:prSet/>
      <dgm:spPr/>
      <dgm:t>
        <a:bodyPr/>
        <a:lstStyle/>
        <a:p>
          <a:endParaRPr lang="en-US"/>
        </a:p>
      </dgm:t>
    </dgm:pt>
    <dgm:pt modelId="{25E52C5D-03F0-435C-94DB-A262E844DC43}">
      <dgm:prSet phldrT="[Text]"/>
      <dgm:spPr/>
      <dgm:t>
        <a:bodyPr/>
        <a:lstStyle/>
        <a:p>
          <a:r>
            <a:rPr lang="en-US" dirty="0" smtClean="0"/>
            <a:t>500 mSv: Short-term blood cell changes</a:t>
          </a:r>
          <a:endParaRPr lang="en-US" dirty="0"/>
        </a:p>
      </dgm:t>
    </dgm:pt>
    <dgm:pt modelId="{F576F7BE-6153-4F1B-9495-09C389331AA4}" type="parTrans" cxnId="{A44C53BC-D2FB-4A9D-A106-6D05D41CF080}">
      <dgm:prSet/>
      <dgm:spPr/>
      <dgm:t>
        <a:bodyPr/>
        <a:lstStyle/>
        <a:p>
          <a:endParaRPr lang="en-US"/>
        </a:p>
      </dgm:t>
    </dgm:pt>
    <dgm:pt modelId="{3DF653AE-E33E-4EA5-A5A0-46248D6243BE}" type="sibTrans" cxnId="{A44C53BC-D2FB-4A9D-A106-6D05D41CF080}">
      <dgm:prSet/>
      <dgm:spPr/>
      <dgm:t>
        <a:bodyPr/>
        <a:lstStyle/>
        <a:p>
          <a:endParaRPr lang="en-US"/>
        </a:p>
      </dgm:t>
    </dgm:pt>
    <dgm:pt modelId="{FE048B18-DA9D-4394-8C80-84881E7872CB}">
      <dgm:prSet phldrT="[Text]" custT="1"/>
      <dgm:spPr>
        <a:solidFill>
          <a:srgbClr val="0070C0"/>
        </a:solidFill>
      </dgm:spPr>
      <dgm:t>
        <a:bodyPr/>
        <a:lstStyle/>
        <a:p>
          <a:r>
            <a:rPr lang="en-US" sz="4200" dirty="0" smtClean="0"/>
            <a:t>Safe</a:t>
          </a:r>
          <a:r>
            <a:rPr lang="en-US" sz="3200" baseline="30000" dirty="0" smtClean="0"/>
            <a:t>2</a:t>
          </a:r>
          <a:endParaRPr lang="en-US" sz="3200" dirty="0"/>
        </a:p>
      </dgm:t>
    </dgm:pt>
    <dgm:pt modelId="{EC450AE7-E6A9-45AC-93BA-B4E0A98FD2EA}" type="parTrans" cxnId="{7DD28AB2-3AAA-4A29-9A5C-EFA34D054671}">
      <dgm:prSet/>
      <dgm:spPr/>
      <dgm:t>
        <a:bodyPr/>
        <a:lstStyle/>
        <a:p>
          <a:endParaRPr lang="en-US"/>
        </a:p>
      </dgm:t>
    </dgm:pt>
    <dgm:pt modelId="{1C406BF5-7973-4A7E-932B-2F5A7CC27AEF}" type="sibTrans" cxnId="{7DD28AB2-3AAA-4A29-9A5C-EFA34D054671}">
      <dgm:prSet/>
      <dgm:spPr/>
      <dgm:t>
        <a:bodyPr/>
        <a:lstStyle/>
        <a:p>
          <a:endParaRPr lang="en-US"/>
        </a:p>
      </dgm:t>
    </dgm:pt>
    <dgm:pt modelId="{9109A61C-9B9C-448E-84AC-50677BEF55D1}">
      <dgm:prSet phldrT="[Text]"/>
      <dgm:spPr/>
      <dgm:t>
        <a:bodyPr/>
        <a:lstStyle/>
        <a:p>
          <a:r>
            <a:rPr lang="en-US" dirty="0" smtClean="0"/>
            <a:t>3 mSv: Annual dose from natural radiation in our environment</a:t>
          </a:r>
          <a:r>
            <a:rPr lang="en-US" baseline="30000" dirty="0" smtClean="0"/>
            <a:t>4</a:t>
          </a:r>
          <a:endParaRPr lang="en-US" dirty="0"/>
        </a:p>
      </dgm:t>
    </dgm:pt>
    <dgm:pt modelId="{105C9D97-30F0-4426-8368-B10D35C0ABD5}" type="parTrans" cxnId="{97223249-890A-4825-9072-7A27892FE319}">
      <dgm:prSet/>
      <dgm:spPr/>
      <dgm:t>
        <a:bodyPr/>
        <a:lstStyle/>
        <a:p>
          <a:endParaRPr lang="en-US"/>
        </a:p>
      </dgm:t>
    </dgm:pt>
    <dgm:pt modelId="{462B7FC7-3B97-4980-AC23-CB723D82F3F7}" type="sibTrans" cxnId="{97223249-890A-4825-9072-7A27892FE319}">
      <dgm:prSet/>
      <dgm:spPr/>
      <dgm:t>
        <a:bodyPr/>
        <a:lstStyle/>
        <a:p>
          <a:endParaRPr lang="en-US"/>
        </a:p>
      </dgm:t>
    </dgm:pt>
    <dgm:pt modelId="{D1770F5C-6948-425C-A3AE-BB9F9167E165}">
      <dgm:prSet phldrT="[Text]"/>
      <dgm:spPr/>
      <dgm:t>
        <a:bodyPr/>
        <a:lstStyle/>
        <a:p>
          <a:r>
            <a:rPr lang="en-US" dirty="0" smtClean="0"/>
            <a:t>0.05 mSv: Flight from NY to LA</a:t>
          </a:r>
          <a:r>
            <a:rPr lang="en-US" baseline="30000" dirty="0" smtClean="0"/>
            <a:t>5</a:t>
          </a:r>
          <a:endParaRPr lang="en-US" dirty="0"/>
        </a:p>
      </dgm:t>
    </dgm:pt>
    <dgm:pt modelId="{E69C7713-1F98-4F83-96F7-8CDE26EAF947}" type="parTrans" cxnId="{6BFF5DBD-9D2F-4B7A-B059-BB186EFB4E7A}">
      <dgm:prSet/>
      <dgm:spPr/>
      <dgm:t>
        <a:bodyPr/>
        <a:lstStyle/>
        <a:p>
          <a:endParaRPr lang="en-US"/>
        </a:p>
      </dgm:t>
    </dgm:pt>
    <dgm:pt modelId="{1F16B005-9061-45FA-9886-417B1AB2CBA9}" type="sibTrans" cxnId="{6BFF5DBD-9D2F-4B7A-B059-BB186EFB4E7A}">
      <dgm:prSet/>
      <dgm:spPr/>
      <dgm:t>
        <a:bodyPr/>
        <a:lstStyle/>
        <a:p>
          <a:endParaRPr lang="en-US"/>
        </a:p>
      </dgm:t>
    </dgm:pt>
    <dgm:pt modelId="{F66B82E2-39B9-42A4-9C6B-B48C47369D8B}">
      <dgm:prSet/>
      <dgm:spPr/>
      <dgm:t>
        <a:bodyPr/>
        <a:lstStyle/>
        <a:p>
          <a:r>
            <a:rPr lang="en-US" dirty="0" smtClean="0"/>
            <a:t>100 mSv: Increased cancer risk demonstrated above this level</a:t>
          </a:r>
          <a:endParaRPr lang="en-US" dirty="0"/>
        </a:p>
      </dgm:t>
    </dgm:pt>
    <dgm:pt modelId="{AC189606-6808-4231-8B69-3DFE51C565AA}" type="parTrans" cxnId="{F4B0DF68-A9B7-4122-9D86-B5141C6F566E}">
      <dgm:prSet/>
      <dgm:spPr/>
      <dgm:t>
        <a:bodyPr/>
        <a:lstStyle/>
        <a:p>
          <a:endParaRPr lang="en-US"/>
        </a:p>
      </dgm:t>
    </dgm:pt>
    <dgm:pt modelId="{519BDA50-83B8-412F-A700-1939753DEE65}" type="sibTrans" cxnId="{F4B0DF68-A9B7-4122-9D86-B5141C6F566E}">
      <dgm:prSet/>
      <dgm:spPr/>
      <dgm:t>
        <a:bodyPr/>
        <a:lstStyle/>
        <a:p>
          <a:endParaRPr lang="en-US"/>
        </a:p>
      </dgm:t>
    </dgm:pt>
    <dgm:pt modelId="{A802DF32-CE20-479D-9A8B-ECFB28890430}">
      <dgm:prSet phldrT="[Text]"/>
      <dgm:spPr/>
      <dgm:t>
        <a:bodyPr/>
        <a:lstStyle/>
        <a:p>
          <a:r>
            <a:rPr lang="en-US" dirty="0" smtClean="0"/>
            <a:t>7 mSv: Barium enema imaging procedure</a:t>
          </a:r>
          <a:endParaRPr lang="en-US" dirty="0"/>
        </a:p>
      </dgm:t>
    </dgm:pt>
    <dgm:pt modelId="{C30BC043-F7B7-4757-9401-3F8F13066DC2}" type="parTrans" cxnId="{CDCA769B-50A6-4F18-A9AF-CDED86D59507}">
      <dgm:prSet/>
      <dgm:spPr/>
      <dgm:t>
        <a:bodyPr/>
        <a:lstStyle/>
        <a:p>
          <a:endParaRPr lang="en-US"/>
        </a:p>
      </dgm:t>
    </dgm:pt>
    <dgm:pt modelId="{28E68B07-A928-4776-BC01-8662EA97BFFC}" type="sibTrans" cxnId="{CDCA769B-50A6-4F18-A9AF-CDED86D59507}">
      <dgm:prSet/>
      <dgm:spPr/>
      <dgm:t>
        <a:bodyPr/>
        <a:lstStyle/>
        <a:p>
          <a:endParaRPr lang="en-US"/>
        </a:p>
      </dgm:t>
    </dgm:pt>
    <dgm:pt modelId="{2DDB4B0D-5148-4B58-B43D-4648B3FB3AB5}">
      <dgm:prSet phldrT="[Text]"/>
      <dgm:spPr/>
      <dgm:t>
        <a:bodyPr/>
        <a:lstStyle/>
        <a:p>
          <a:r>
            <a:rPr lang="en-US" dirty="0" smtClean="0"/>
            <a:t>0.1 mSv: Typical chest x ray</a:t>
          </a:r>
          <a:endParaRPr lang="en-US" dirty="0"/>
        </a:p>
      </dgm:t>
    </dgm:pt>
    <dgm:pt modelId="{6919B382-0FA3-4729-BD9D-B73FEEF76F79}" type="parTrans" cxnId="{64E35E53-5A02-4F49-8323-A01EFC97C6F6}">
      <dgm:prSet/>
      <dgm:spPr/>
      <dgm:t>
        <a:bodyPr/>
        <a:lstStyle/>
        <a:p>
          <a:endParaRPr lang="en-US"/>
        </a:p>
      </dgm:t>
    </dgm:pt>
    <dgm:pt modelId="{6627D7B8-1527-4357-B319-A0AB3A6AA747}" type="sibTrans" cxnId="{64E35E53-5A02-4F49-8323-A01EFC97C6F6}">
      <dgm:prSet/>
      <dgm:spPr/>
      <dgm:t>
        <a:bodyPr/>
        <a:lstStyle/>
        <a:p>
          <a:endParaRPr lang="en-US"/>
        </a:p>
      </dgm:t>
    </dgm:pt>
    <dgm:pt modelId="{82E96C4B-6C86-461B-83D9-F58102120EB2}">
      <dgm:prSet phldrT="[Text]"/>
      <dgm:spPr/>
      <dgm:t>
        <a:bodyPr/>
        <a:lstStyle/>
        <a:p>
          <a:r>
            <a:rPr lang="en-US" dirty="0" smtClean="0"/>
            <a:t>10 mSv: Typical abdominal CT scan</a:t>
          </a:r>
          <a:r>
            <a:rPr lang="en-US" baseline="30000" dirty="0" smtClean="0"/>
            <a:t>3</a:t>
          </a:r>
          <a:endParaRPr lang="en-US" dirty="0"/>
        </a:p>
      </dgm:t>
    </dgm:pt>
    <dgm:pt modelId="{183A123C-C594-4C66-A48C-09F3B7A634EE}" type="parTrans" cxnId="{439C93C1-EA71-4FB3-8F4B-72B0A07D2478}">
      <dgm:prSet/>
      <dgm:spPr/>
      <dgm:t>
        <a:bodyPr/>
        <a:lstStyle/>
        <a:p>
          <a:endParaRPr lang="en-US"/>
        </a:p>
      </dgm:t>
    </dgm:pt>
    <dgm:pt modelId="{CF2F5107-DA72-4D47-9DE0-9DCEF8C999FE}" type="sibTrans" cxnId="{439C93C1-EA71-4FB3-8F4B-72B0A07D2478}">
      <dgm:prSet/>
      <dgm:spPr/>
      <dgm:t>
        <a:bodyPr/>
        <a:lstStyle/>
        <a:p>
          <a:endParaRPr lang="en-US"/>
        </a:p>
      </dgm:t>
    </dgm:pt>
    <dgm:pt modelId="{5F5B29BB-1C9D-45A6-A2F5-FE810090ED23}">
      <dgm:prSet phldrT="[Text]"/>
      <dgm:spPr/>
      <dgm:t>
        <a:bodyPr/>
        <a:lstStyle/>
        <a:p>
          <a:r>
            <a:rPr lang="en-US" dirty="0" smtClean="0"/>
            <a:t>50 mSv: U.S. Regulatory dose limit for a radiation worker</a:t>
          </a:r>
          <a:endParaRPr lang="en-US" dirty="0"/>
        </a:p>
      </dgm:t>
    </dgm:pt>
    <dgm:pt modelId="{3F9E9F81-19DA-4AD9-9F04-260C65A3C72D}" type="parTrans" cxnId="{FE262F6C-C0AF-49FF-8505-37230C56962E}">
      <dgm:prSet/>
      <dgm:spPr/>
      <dgm:t>
        <a:bodyPr/>
        <a:lstStyle/>
        <a:p>
          <a:endParaRPr lang="en-US"/>
        </a:p>
      </dgm:t>
    </dgm:pt>
    <dgm:pt modelId="{6061F602-1F15-475A-95ED-D283CA07790B}" type="sibTrans" cxnId="{FE262F6C-C0AF-49FF-8505-37230C56962E}">
      <dgm:prSet/>
      <dgm:spPr/>
      <dgm:t>
        <a:bodyPr/>
        <a:lstStyle/>
        <a:p>
          <a:endParaRPr lang="en-US"/>
        </a:p>
      </dgm:t>
    </dgm:pt>
    <dgm:pt modelId="{2DA43C8F-AA2C-4213-97DB-C9F1E04BE506}" type="pres">
      <dgm:prSet presAssocID="{50F9DC99-4021-4C06-B5C7-97404C4E3B80}" presName="linearFlow" presStyleCnt="0">
        <dgm:presLayoutVars>
          <dgm:dir/>
          <dgm:animLvl val="lvl"/>
          <dgm:resizeHandles val="exact"/>
        </dgm:presLayoutVars>
      </dgm:prSet>
      <dgm:spPr/>
      <dgm:t>
        <a:bodyPr/>
        <a:lstStyle/>
        <a:p>
          <a:endParaRPr lang="en-US"/>
        </a:p>
      </dgm:t>
    </dgm:pt>
    <dgm:pt modelId="{88A1650B-27C0-497E-A80D-0AF248BB3746}" type="pres">
      <dgm:prSet presAssocID="{4E7148BC-6B7F-4A05-83B5-2BC7325C205E}" presName="composite" presStyleCnt="0"/>
      <dgm:spPr/>
    </dgm:pt>
    <dgm:pt modelId="{38B93A3E-91D5-42B5-B9E8-BF8A2D733781}" type="pres">
      <dgm:prSet presAssocID="{4E7148BC-6B7F-4A05-83B5-2BC7325C205E}" presName="parentText" presStyleLbl="alignNode1" presStyleIdx="0" presStyleCnt="2">
        <dgm:presLayoutVars>
          <dgm:chMax val="1"/>
          <dgm:bulletEnabled val="1"/>
        </dgm:presLayoutVars>
      </dgm:prSet>
      <dgm:spPr/>
      <dgm:t>
        <a:bodyPr/>
        <a:lstStyle/>
        <a:p>
          <a:endParaRPr lang="en-US"/>
        </a:p>
      </dgm:t>
    </dgm:pt>
    <dgm:pt modelId="{7B785C89-D6E7-4299-8F89-B43508157B91}" type="pres">
      <dgm:prSet presAssocID="{4E7148BC-6B7F-4A05-83B5-2BC7325C205E}" presName="descendantText" presStyleLbl="alignAcc1" presStyleIdx="0" presStyleCnt="2">
        <dgm:presLayoutVars>
          <dgm:bulletEnabled val="1"/>
        </dgm:presLayoutVars>
      </dgm:prSet>
      <dgm:spPr/>
      <dgm:t>
        <a:bodyPr/>
        <a:lstStyle/>
        <a:p>
          <a:endParaRPr lang="en-US"/>
        </a:p>
      </dgm:t>
    </dgm:pt>
    <dgm:pt modelId="{D60490D5-CEEA-4BEC-896E-1A3B075C859D}" type="pres">
      <dgm:prSet presAssocID="{3B6D6A41-1176-4E61-8368-06F40C359949}" presName="sp" presStyleCnt="0"/>
      <dgm:spPr/>
    </dgm:pt>
    <dgm:pt modelId="{D1B442A7-ABBA-4D78-84D0-48A9BB7E6A45}" type="pres">
      <dgm:prSet presAssocID="{FE048B18-DA9D-4394-8C80-84881E7872CB}" presName="composite" presStyleCnt="0"/>
      <dgm:spPr/>
    </dgm:pt>
    <dgm:pt modelId="{8E6EC0F7-D05D-4A98-AA85-000C59A2658A}" type="pres">
      <dgm:prSet presAssocID="{FE048B18-DA9D-4394-8C80-84881E7872CB}" presName="parentText" presStyleLbl="alignNode1" presStyleIdx="1" presStyleCnt="2">
        <dgm:presLayoutVars>
          <dgm:chMax val="1"/>
          <dgm:bulletEnabled val="1"/>
        </dgm:presLayoutVars>
      </dgm:prSet>
      <dgm:spPr/>
      <dgm:t>
        <a:bodyPr/>
        <a:lstStyle/>
        <a:p>
          <a:endParaRPr lang="en-US"/>
        </a:p>
      </dgm:t>
    </dgm:pt>
    <dgm:pt modelId="{8983E868-D404-4950-AD8E-EBF9F382C60E}" type="pres">
      <dgm:prSet presAssocID="{FE048B18-DA9D-4394-8C80-84881E7872CB}" presName="descendantText" presStyleLbl="alignAcc1" presStyleIdx="1" presStyleCnt="2">
        <dgm:presLayoutVars>
          <dgm:bulletEnabled val="1"/>
        </dgm:presLayoutVars>
      </dgm:prSet>
      <dgm:spPr/>
      <dgm:t>
        <a:bodyPr/>
        <a:lstStyle/>
        <a:p>
          <a:endParaRPr lang="en-US"/>
        </a:p>
      </dgm:t>
    </dgm:pt>
  </dgm:ptLst>
  <dgm:cxnLst>
    <dgm:cxn modelId="{6BFF5DBD-9D2F-4B7A-B059-BB186EFB4E7A}" srcId="{FE048B18-DA9D-4394-8C80-84881E7872CB}" destId="{D1770F5C-6948-425C-A3AE-BB9F9167E165}" srcOrd="5" destOrd="0" parTransId="{E69C7713-1F98-4F83-96F7-8CDE26EAF947}" sibTransId="{1F16B005-9061-45FA-9886-417B1AB2CBA9}"/>
    <dgm:cxn modelId="{6F28EAFB-579A-443E-B392-8965D8DB08AA}" type="presOf" srcId="{50F9DC99-4021-4C06-B5C7-97404C4E3B80}" destId="{2DA43C8F-AA2C-4213-97DB-C9F1E04BE506}" srcOrd="0" destOrd="0" presId="urn:microsoft.com/office/officeart/2005/8/layout/chevron2"/>
    <dgm:cxn modelId="{EF7FB2C0-08EF-4FE8-BB5A-03540880B24B}" type="presOf" srcId="{4E7148BC-6B7F-4A05-83B5-2BC7325C205E}" destId="{38B93A3E-91D5-42B5-B9E8-BF8A2D733781}" srcOrd="0" destOrd="0" presId="urn:microsoft.com/office/officeart/2005/8/layout/chevron2"/>
    <dgm:cxn modelId="{A44C53BC-D2FB-4A9D-A106-6D05D41CF080}" srcId="{4E7148BC-6B7F-4A05-83B5-2BC7325C205E}" destId="{25E52C5D-03F0-435C-94DB-A262E844DC43}" srcOrd="0" destOrd="0" parTransId="{F576F7BE-6153-4F1B-9495-09C389331AA4}" sibTransId="{3DF653AE-E33E-4EA5-A5A0-46248D6243BE}"/>
    <dgm:cxn modelId="{439C93C1-EA71-4FB3-8F4B-72B0A07D2478}" srcId="{FE048B18-DA9D-4394-8C80-84881E7872CB}" destId="{82E96C4B-6C86-461B-83D9-F58102120EB2}" srcOrd="1" destOrd="0" parTransId="{183A123C-C594-4C66-A48C-09F3B7A634EE}" sibTransId="{CF2F5107-DA72-4D47-9DE0-9DCEF8C999FE}"/>
    <dgm:cxn modelId="{8FE5DAEA-17AB-4DCC-8CA0-50C27BE445C2}" type="presOf" srcId="{82E96C4B-6C86-461B-83D9-F58102120EB2}" destId="{8983E868-D404-4950-AD8E-EBF9F382C60E}" srcOrd="0" destOrd="1" presId="urn:microsoft.com/office/officeart/2005/8/layout/chevron2"/>
    <dgm:cxn modelId="{16B2738D-76D4-40C9-852F-4B7A19AE0DC9}" type="presOf" srcId="{F66B82E2-39B9-42A4-9C6B-B48C47369D8B}" destId="{7B785C89-D6E7-4299-8F89-B43508157B91}" srcOrd="0" destOrd="1" presId="urn:microsoft.com/office/officeart/2005/8/layout/chevron2"/>
    <dgm:cxn modelId="{CDCA769B-50A6-4F18-A9AF-CDED86D59507}" srcId="{FE048B18-DA9D-4394-8C80-84881E7872CB}" destId="{A802DF32-CE20-479D-9A8B-ECFB28890430}" srcOrd="2" destOrd="0" parTransId="{C30BC043-F7B7-4757-9401-3F8F13066DC2}" sibTransId="{28E68B07-A928-4776-BC01-8662EA97BFFC}"/>
    <dgm:cxn modelId="{812AC4C2-5EE2-4457-AE04-B2CDBC1C87C2}" type="presOf" srcId="{D1770F5C-6948-425C-A3AE-BB9F9167E165}" destId="{8983E868-D404-4950-AD8E-EBF9F382C60E}" srcOrd="0" destOrd="5" presId="urn:microsoft.com/office/officeart/2005/8/layout/chevron2"/>
    <dgm:cxn modelId="{F4B0DF68-A9B7-4122-9D86-B5141C6F566E}" srcId="{4E7148BC-6B7F-4A05-83B5-2BC7325C205E}" destId="{F66B82E2-39B9-42A4-9C6B-B48C47369D8B}" srcOrd="1" destOrd="0" parTransId="{AC189606-6808-4231-8B69-3DFE51C565AA}" sibTransId="{519BDA50-83B8-412F-A700-1939753DEE65}"/>
    <dgm:cxn modelId="{3757615C-B80B-4897-BD7D-F34DA6F2DCA8}" srcId="{50F9DC99-4021-4C06-B5C7-97404C4E3B80}" destId="{4E7148BC-6B7F-4A05-83B5-2BC7325C205E}" srcOrd="0" destOrd="0" parTransId="{0F258085-FA3F-4D54-A504-C89B29B4C2E5}" sibTransId="{3B6D6A41-1176-4E61-8368-06F40C359949}"/>
    <dgm:cxn modelId="{939BF161-CA2F-430A-AD19-071F5A16E5FC}" type="presOf" srcId="{5F5B29BB-1C9D-45A6-A2F5-FE810090ED23}" destId="{8983E868-D404-4950-AD8E-EBF9F382C60E}" srcOrd="0" destOrd="0" presId="urn:microsoft.com/office/officeart/2005/8/layout/chevron2"/>
    <dgm:cxn modelId="{DCBAA388-8283-4FAE-8E4B-9B29CD386A1C}" type="presOf" srcId="{9109A61C-9B9C-448E-84AC-50677BEF55D1}" destId="{8983E868-D404-4950-AD8E-EBF9F382C60E}" srcOrd="0" destOrd="3" presId="urn:microsoft.com/office/officeart/2005/8/layout/chevron2"/>
    <dgm:cxn modelId="{FFE47B7C-56FF-45A6-A3FC-DA40D8FF556D}" type="presOf" srcId="{25E52C5D-03F0-435C-94DB-A262E844DC43}" destId="{7B785C89-D6E7-4299-8F89-B43508157B91}" srcOrd="0" destOrd="0" presId="urn:microsoft.com/office/officeart/2005/8/layout/chevron2"/>
    <dgm:cxn modelId="{64E35E53-5A02-4F49-8323-A01EFC97C6F6}" srcId="{FE048B18-DA9D-4394-8C80-84881E7872CB}" destId="{2DDB4B0D-5148-4B58-B43D-4648B3FB3AB5}" srcOrd="4" destOrd="0" parTransId="{6919B382-0FA3-4729-BD9D-B73FEEF76F79}" sibTransId="{6627D7B8-1527-4357-B319-A0AB3A6AA747}"/>
    <dgm:cxn modelId="{09F4D9D1-6F68-4827-B085-60F10EA1AE48}" type="presOf" srcId="{A802DF32-CE20-479D-9A8B-ECFB28890430}" destId="{8983E868-D404-4950-AD8E-EBF9F382C60E}" srcOrd="0" destOrd="2" presId="urn:microsoft.com/office/officeart/2005/8/layout/chevron2"/>
    <dgm:cxn modelId="{97223249-890A-4825-9072-7A27892FE319}" srcId="{FE048B18-DA9D-4394-8C80-84881E7872CB}" destId="{9109A61C-9B9C-448E-84AC-50677BEF55D1}" srcOrd="3" destOrd="0" parTransId="{105C9D97-30F0-4426-8368-B10D35C0ABD5}" sibTransId="{462B7FC7-3B97-4980-AC23-CB723D82F3F7}"/>
    <dgm:cxn modelId="{FE262F6C-C0AF-49FF-8505-37230C56962E}" srcId="{FE048B18-DA9D-4394-8C80-84881E7872CB}" destId="{5F5B29BB-1C9D-45A6-A2F5-FE810090ED23}" srcOrd="0" destOrd="0" parTransId="{3F9E9F81-19DA-4AD9-9F04-260C65A3C72D}" sibTransId="{6061F602-1F15-475A-95ED-D283CA07790B}"/>
    <dgm:cxn modelId="{23438D8E-5FAB-4121-A80B-ADF69F0B2EB8}" type="presOf" srcId="{FE048B18-DA9D-4394-8C80-84881E7872CB}" destId="{8E6EC0F7-D05D-4A98-AA85-000C59A2658A}" srcOrd="0" destOrd="0" presId="urn:microsoft.com/office/officeart/2005/8/layout/chevron2"/>
    <dgm:cxn modelId="{D006152B-AF97-4E7A-B284-8BF1F38901FD}" type="presOf" srcId="{2DDB4B0D-5148-4B58-B43D-4648B3FB3AB5}" destId="{8983E868-D404-4950-AD8E-EBF9F382C60E}" srcOrd="0" destOrd="4" presId="urn:microsoft.com/office/officeart/2005/8/layout/chevron2"/>
    <dgm:cxn modelId="{7DD28AB2-3AAA-4A29-9A5C-EFA34D054671}" srcId="{50F9DC99-4021-4C06-B5C7-97404C4E3B80}" destId="{FE048B18-DA9D-4394-8C80-84881E7872CB}" srcOrd="1" destOrd="0" parTransId="{EC450AE7-E6A9-45AC-93BA-B4E0A98FD2EA}" sibTransId="{1C406BF5-7973-4A7E-932B-2F5A7CC27AEF}"/>
    <dgm:cxn modelId="{01E79B4C-2C8F-4841-903E-C05AD19A5A06}" type="presParOf" srcId="{2DA43C8F-AA2C-4213-97DB-C9F1E04BE506}" destId="{88A1650B-27C0-497E-A80D-0AF248BB3746}" srcOrd="0" destOrd="0" presId="urn:microsoft.com/office/officeart/2005/8/layout/chevron2"/>
    <dgm:cxn modelId="{03C255F4-517D-4D88-968C-7142FA0F102F}" type="presParOf" srcId="{88A1650B-27C0-497E-A80D-0AF248BB3746}" destId="{38B93A3E-91D5-42B5-B9E8-BF8A2D733781}" srcOrd="0" destOrd="0" presId="urn:microsoft.com/office/officeart/2005/8/layout/chevron2"/>
    <dgm:cxn modelId="{B8A38A7F-2956-48D7-AD55-E3C2CEFD97E5}" type="presParOf" srcId="{88A1650B-27C0-497E-A80D-0AF248BB3746}" destId="{7B785C89-D6E7-4299-8F89-B43508157B91}" srcOrd="1" destOrd="0" presId="urn:microsoft.com/office/officeart/2005/8/layout/chevron2"/>
    <dgm:cxn modelId="{71D97D2D-65E6-423C-A557-1E7AB89ADAE0}" type="presParOf" srcId="{2DA43C8F-AA2C-4213-97DB-C9F1E04BE506}" destId="{D60490D5-CEEA-4BEC-896E-1A3B075C859D}" srcOrd="1" destOrd="0" presId="urn:microsoft.com/office/officeart/2005/8/layout/chevron2"/>
    <dgm:cxn modelId="{75830D58-22B6-4D8B-9B94-B1CEB14E230B}" type="presParOf" srcId="{2DA43C8F-AA2C-4213-97DB-C9F1E04BE506}" destId="{D1B442A7-ABBA-4D78-84D0-48A9BB7E6A45}" srcOrd="2" destOrd="0" presId="urn:microsoft.com/office/officeart/2005/8/layout/chevron2"/>
    <dgm:cxn modelId="{88C0A85A-90FF-4003-9364-AAFADB721412}" type="presParOf" srcId="{D1B442A7-ABBA-4D78-84D0-48A9BB7E6A45}" destId="{8E6EC0F7-D05D-4A98-AA85-000C59A2658A}" srcOrd="0" destOrd="0" presId="urn:microsoft.com/office/officeart/2005/8/layout/chevron2"/>
    <dgm:cxn modelId="{6B4747A4-898B-45F0-B017-194254B6667A}" type="presParOf" srcId="{D1B442A7-ABBA-4D78-84D0-48A9BB7E6A45}" destId="{8983E868-D404-4950-AD8E-EBF9F382C60E}"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B93A3E-91D5-42B5-B9E8-BF8A2D733781}">
      <dsp:nvSpPr>
        <dsp:cNvPr id="0" name=""/>
        <dsp:cNvSpPr/>
      </dsp:nvSpPr>
      <dsp:spPr>
        <a:xfrm rot="5400000">
          <a:off x="-523547" y="525443"/>
          <a:ext cx="3490317" cy="2443222"/>
        </a:xfrm>
        <a:prstGeom prst="chevron">
          <a:avLst/>
        </a:prstGeom>
        <a:solidFill>
          <a:schemeClr val="accent2">
            <a:lumMod val="7500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n-US" sz="3000" kern="1200" dirty="0" smtClean="0"/>
            <a:t>Low</a:t>
          </a:r>
        </a:p>
        <a:p>
          <a:pPr lvl="0" algn="ctr" defTabSz="1333500">
            <a:lnSpc>
              <a:spcPct val="90000"/>
            </a:lnSpc>
            <a:spcBef>
              <a:spcPct val="0"/>
            </a:spcBef>
            <a:spcAft>
              <a:spcPct val="35000"/>
            </a:spcAft>
          </a:pPr>
          <a:r>
            <a:rPr lang="en-US" sz="3000" kern="1200" dirty="0" smtClean="0"/>
            <a:t>Risk</a:t>
          </a:r>
          <a:endParaRPr lang="en-US" sz="3000" kern="1200" dirty="0"/>
        </a:p>
      </dsp:txBody>
      <dsp:txXfrm rot="5400000">
        <a:off x="-523547" y="525443"/>
        <a:ext cx="3490317" cy="2443222"/>
      </dsp:txXfrm>
    </dsp:sp>
    <dsp:sp modelId="{7B785C89-D6E7-4299-8F89-B43508157B91}">
      <dsp:nvSpPr>
        <dsp:cNvPr id="0" name=""/>
        <dsp:cNvSpPr/>
      </dsp:nvSpPr>
      <dsp:spPr>
        <a:xfrm rot="5400000">
          <a:off x="3249557" y="-804440"/>
          <a:ext cx="2268706" cy="388137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500 mSv: Short-term blood cell changes</a:t>
          </a:r>
          <a:endParaRPr lang="en-US" sz="1600" kern="1200" dirty="0"/>
        </a:p>
        <a:p>
          <a:pPr marL="171450" lvl="1" indent="-171450" algn="l" defTabSz="711200">
            <a:lnSpc>
              <a:spcPct val="90000"/>
            </a:lnSpc>
            <a:spcBef>
              <a:spcPct val="0"/>
            </a:spcBef>
            <a:spcAft>
              <a:spcPct val="15000"/>
            </a:spcAft>
            <a:buChar char="••"/>
          </a:pPr>
          <a:r>
            <a:rPr lang="en-US" sz="1600" kern="1200" dirty="0" smtClean="0"/>
            <a:t>100 mSv: Increased cancer risk demonstrated above this level</a:t>
          </a:r>
          <a:endParaRPr lang="en-US" sz="1600" kern="1200" dirty="0"/>
        </a:p>
      </dsp:txBody>
      <dsp:txXfrm rot="5400000">
        <a:off x="3249557" y="-804440"/>
        <a:ext cx="2268706" cy="3881377"/>
      </dsp:txXfrm>
    </dsp:sp>
    <dsp:sp modelId="{8E6EC0F7-D05D-4A98-AA85-000C59A2658A}">
      <dsp:nvSpPr>
        <dsp:cNvPr id="0" name=""/>
        <dsp:cNvSpPr/>
      </dsp:nvSpPr>
      <dsp:spPr>
        <a:xfrm rot="5400000">
          <a:off x="-523547" y="3736934"/>
          <a:ext cx="3490317" cy="2443222"/>
        </a:xfrm>
        <a:prstGeom prst="chevron">
          <a:avLst/>
        </a:prstGeom>
        <a:solidFill>
          <a:srgbClr val="0070C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1866900">
            <a:lnSpc>
              <a:spcPct val="90000"/>
            </a:lnSpc>
            <a:spcBef>
              <a:spcPct val="0"/>
            </a:spcBef>
            <a:spcAft>
              <a:spcPct val="35000"/>
            </a:spcAft>
          </a:pPr>
          <a:r>
            <a:rPr lang="en-US" sz="4200" kern="1200" dirty="0" smtClean="0"/>
            <a:t>Safe</a:t>
          </a:r>
          <a:r>
            <a:rPr lang="en-US" sz="3200" kern="1200" baseline="30000" dirty="0" smtClean="0"/>
            <a:t>2</a:t>
          </a:r>
          <a:endParaRPr lang="en-US" sz="3200" kern="1200" dirty="0"/>
        </a:p>
      </dsp:txBody>
      <dsp:txXfrm rot="5400000">
        <a:off x="-523547" y="3736934"/>
        <a:ext cx="3490317" cy="2443222"/>
      </dsp:txXfrm>
    </dsp:sp>
    <dsp:sp modelId="{8983E868-D404-4950-AD8E-EBF9F382C60E}">
      <dsp:nvSpPr>
        <dsp:cNvPr id="0" name=""/>
        <dsp:cNvSpPr/>
      </dsp:nvSpPr>
      <dsp:spPr>
        <a:xfrm rot="5400000">
          <a:off x="3249557" y="2407051"/>
          <a:ext cx="2268706" cy="388137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50 mSv: U.S. Regulatory dose limit for a radiation worker</a:t>
          </a:r>
          <a:endParaRPr lang="en-US" sz="1600" kern="1200" dirty="0"/>
        </a:p>
        <a:p>
          <a:pPr marL="171450" lvl="1" indent="-171450" algn="l" defTabSz="711200">
            <a:lnSpc>
              <a:spcPct val="90000"/>
            </a:lnSpc>
            <a:spcBef>
              <a:spcPct val="0"/>
            </a:spcBef>
            <a:spcAft>
              <a:spcPct val="15000"/>
            </a:spcAft>
            <a:buChar char="••"/>
          </a:pPr>
          <a:r>
            <a:rPr lang="en-US" sz="1600" kern="1200" dirty="0" smtClean="0"/>
            <a:t>10 mSv: Typical abdominal CT scan</a:t>
          </a:r>
          <a:r>
            <a:rPr lang="en-US" sz="1600" kern="1200" baseline="30000" dirty="0" smtClean="0"/>
            <a:t>3</a:t>
          </a:r>
          <a:endParaRPr lang="en-US" sz="1600" kern="1200" dirty="0"/>
        </a:p>
        <a:p>
          <a:pPr marL="171450" lvl="1" indent="-171450" algn="l" defTabSz="711200">
            <a:lnSpc>
              <a:spcPct val="90000"/>
            </a:lnSpc>
            <a:spcBef>
              <a:spcPct val="0"/>
            </a:spcBef>
            <a:spcAft>
              <a:spcPct val="15000"/>
            </a:spcAft>
            <a:buChar char="••"/>
          </a:pPr>
          <a:r>
            <a:rPr lang="en-US" sz="1600" kern="1200" dirty="0" smtClean="0"/>
            <a:t>7 mSv: Barium enema imaging procedure</a:t>
          </a:r>
          <a:endParaRPr lang="en-US" sz="1600" kern="1200" dirty="0"/>
        </a:p>
        <a:p>
          <a:pPr marL="171450" lvl="1" indent="-171450" algn="l" defTabSz="711200">
            <a:lnSpc>
              <a:spcPct val="90000"/>
            </a:lnSpc>
            <a:spcBef>
              <a:spcPct val="0"/>
            </a:spcBef>
            <a:spcAft>
              <a:spcPct val="15000"/>
            </a:spcAft>
            <a:buChar char="••"/>
          </a:pPr>
          <a:r>
            <a:rPr lang="en-US" sz="1600" kern="1200" dirty="0" smtClean="0"/>
            <a:t>3 mSv: Annual dose from natural radiation in our environment</a:t>
          </a:r>
          <a:r>
            <a:rPr lang="en-US" sz="1600" kern="1200" baseline="30000" dirty="0" smtClean="0"/>
            <a:t>4</a:t>
          </a:r>
          <a:endParaRPr lang="en-US" sz="1600" kern="1200" dirty="0"/>
        </a:p>
        <a:p>
          <a:pPr marL="171450" lvl="1" indent="-171450" algn="l" defTabSz="711200">
            <a:lnSpc>
              <a:spcPct val="90000"/>
            </a:lnSpc>
            <a:spcBef>
              <a:spcPct val="0"/>
            </a:spcBef>
            <a:spcAft>
              <a:spcPct val="15000"/>
            </a:spcAft>
            <a:buChar char="••"/>
          </a:pPr>
          <a:r>
            <a:rPr lang="en-US" sz="1600" kern="1200" dirty="0" smtClean="0"/>
            <a:t>0.1 mSv: Typical chest x ray</a:t>
          </a:r>
          <a:endParaRPr lang="en-US" sz="1600" kern="1200" dirty="0"/>
        </a:p>
        <a:p>
          <a:pPr marL="171450" lvl="1" indent="-171450" algn="l" defTabSz="711200">
            <a:lnSpc>
              <a:spcPct val="90000"/>
            </a:lnSpc>
            <a:spcBef>
              <a:spcPct val="0"/>
            </a:spcBef>
            <a:spcAft>
              <a:spcPct val="15000"/>
            </a:spcAft>
            <a:buChar char="••"/>
          </a:pPr>
          <a:r>
            <a:rPr lang="en-US" sz="1600" kern="1200" dirty="0" smtClean="0"/>
            <a:t>0.05 mSv: Flight from NY to LA</a:t>
          </a:r>
          <a:r>
            <a:rPr lang="en-US" sz="1600" kern="1200" baseline="30000" dirty="0" smtClean="0"/>
            <a:t>5</a:t>
          </a:r>
          <a:endParaRPr lang="en-US" sz="1600" kern="1200" dirty="0"/>
        </a:p>
      </dsp:txBody>
      <dsp:txXfrm rot="5400000">
        <a:off x="3249557" y="2407051"/>
        <a:ext cx="2268706" cy="388137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C59E24-B7EA-4884-8D2A-6037546755EC}"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3F16A-EEBD-4E60-A239-D5CC90EAB657}" type="slidenum">
              <a:rPr lang="en-US" smtClean="0"/>
              <a:pPr/>
              <a:t>‹#›</a:t>
            </a:fld>
            <a:endParaRPr lang="en-US"/>
          </a:p>
        </p:txBody>
      </p:sp>
    </p:spTree>
    <p:extLst>
      <p:ext uri="{BB962C8B-B14F-4D97-AF65-F5344CB8AC3E}">
        <p14:creationId xmlns:p14="http://schemas.microsoft.com/office/powerpoint/2010/main" xmlns="" val="989900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C59E24-B7EA-4884-8D2A-6037546755EC}"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3F16A-EEBD-4E60-A239-D5CC90EAB657}" type="slidenum">
              <a:rPr lang="en-US" smtClean="0"/>
              <a:pPr/>
              <a:t>‹#›</a:t>
            </a:fld>
            <a:endParaRPr lang="en-US"/>
          </a:p>
        </p:txBody>
      </p:sp>
    </p:spTree>
    <p:extLst>
      <p:ext uri="{BB962C8B-B14F-4D97-AF65-F5344CB8AC3E}">
        <p14:creationId xmlns:p14="http://schemas.microsoft.com/office/powerpoint/2010/main" xmlns="" val="1137837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C59E24-B7EA-4884-8D2A-6037546755EC}"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3F16A-EEBD-4E60-A239-D5CC90EAB657}" type="slidenum">
              <a:rPr lang="en-US" smtClean="0"/>
              <a:pPr/>
              <a:t>‹#›</a:t>
            </a:fld>
            <a:endParaRPr lang="en-US"/>
          </a:p>
        </p:txBody>
      </p:sp>
    </p:spTree>
    <p:extLst>
      <p:ext uri="{BB962C8B-B14F-4D97-AF65-F5344CB8AC3E}">
        <p14:creationId xmlns:p14="http://schemas.microsoft.com/office/powerpoint/2010/main" xmlns="" val="3145140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C59E24-B7EA-4884-8D2A-6037546755EC}"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3F16A-EEBD-4E60-A239-D5CC90EAB657}" type="slidenum">
              <a:rPr lang="en-US" smtClean="0"/>
              <a:pPr/>
              <a:t>‹#›</a:t>
            </a:fld>
            <a:endParaRPr lang="en-US"/>
          </a:p>
        </p:txBody>
      </p:sp>
    </p:spTree>
    <p:extLst>
      <p:ext uri="{BB962C8B-B14F-4D97-AF65-F5344CB8AC3E}">
        <p14:creationId xmlns:p14="http://schemas.microsoft.com/office/powerpoint/2010/main" xmlns="" val="2833199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C59E24-B7EA-4884-8D2A-6037546755EC}"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3F16A-EEBD-4E60-A239-D5CC90EAB657}" type="slidenum">
              <a:rPr lang="en-US" smtClean="0"/>
              <a:pPr/>
              <a:t>‹#›</a:t>
            </a:fld>
            <a:endParaRPr lang="en-US"/>
          </a:p>
        </p:txBody>
      </p:sp>
    </p:spTree>
    <p:extLst>
      <p:ext uri="{BB962C8B-B14F-4D97-AF65-F5344CB8AC3E}">
        <p14:creationId xmlns:p14="http://schemas.microsoft.com/office/powerpoint/2010/main" xmlns="" val="2052751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C59E24-B7EA-4884-8D2A-6037546755EC}" type="datetimeFigureOut">
              <a:rPr lang="en-US" smtClean="0"/>
              <a:pPr/>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3F16A-EEBD-4E60-A239-D5CC90EAB657}" type="slidenum">
              <a:rPr lang="en-US" smtClean="0"/>
              <a:pPr/>
              <a:t>‹#›</a:t>
            </a:fld>
            <a:endParaRPr lang="en-US"/>
          </a:p>
        </p:txBody>
      </p:sp>
    </p:spTree>
    <p:extLst>
      <p:ext uri="{BB962C8B-B14F-4D97-AF65-F5344CB8AC3E}">
        <p14:creationId xmlns:p14="http://schemas.microsoft.com/office/powerpoint/2010/main" xmlns="" val="4215774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C59E24-B7EA-4884-8D2A-6037546755EC}" type="datetimeFigureOut">
              <a:rPr lang="en-US" smtClean="0"/>
              <a:pPr/>
              <a:t>4/24/2013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3F16A-EEBD-4E60-A239-D5CC90EAB657}" type="slidenum">
              <a:rPr lang="en-US" smtClean="0"/>
              <a:pPr/>
              <a:t>‹#›</a:t>
            </a:fld>
            <a:endParaRPr lang="en-US"/>
          </a:p>
        </p:txBody>
      </p:sp>
    </p:spTree>
    <p:extLst>
      <p:ext uri="{BB962C8B-B14F-4D97-AF65-F5344CB8AC3E}">
        <p14:creationId xmlns:p14="http://schemas.microsoft.com/office/powerpoint/2010/main" xmlns="" val="1532660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C59E24-B7EA-4884-8D2A-6037546755EC}" type="datetimeFigureOut">
              <a:rPr lang="en-US" smtClean="0"/>
              <a:pPr/>
              <a:t>4/24/2013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3F16A-EEBD-4E60-A239-D5CC90EAB657}" type="slidenum">
              <a:rPr lang="en-US" smtClean="0"/>
              <a:pPr/>
              <a:t>‹#›</a:t>
            </a:fld>
            <a:endParaRPr lang="en-US"/>
          </a:p>
        </p:txBody>
      </p:sp>
    </p:spTree>
    <p:extLst>
      <p:ext uri="{BB962C8B-B14F-4D97-AF65-F5344CB8AC3E}">
        <p14:creationId xmlns:p14="http://schemas.microsoft.com/office/powerpoint/2010/main" xmlns="" val="2674477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C59E24-B7EA-4884-8D2A-6037546755EC}" type="datetimeFigureOut">
              <a:rPr lang="en-US" smtClean="0"/>
              <a:pPr/>
              <a:t>4/24/2013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3F16A-EEBD-4E60-A239-D5CC90EAB657}" type="slidenum">
              <a:rPr lang="en-US" smtClean="0"/>
              <a:pPr/>
              <a:t>‹#›</a:t>
            </a:fld>
            <a:endParaRPr lang="en-US"/>
          </a:p>
        </p:txBody>
      </p:sp>
    </p:spTree>
    <p:extLst>
      <p:ext uri="{BB962C8B-B14F-4D97-AF65-F5344CB8AC3E}">
        <p14:creationId xmlns:p14="http://schemas.microsoft.com/office/powerpoint/2010/main" xmlns="" val="2304944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C59E24-B7EA-4884-8D2A-6037546755EC}" type="datetimeFigureOut">
              <a:rPr lang="en-US" smtClean="0"/>
              <a:pPr/>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3F16A-EEBD-4E60-A239-D5CC90EAB657}" type="slidenum">
              <a:rPr lang="en-US" smtClean="0"/>
              <a:pPr/>
              <a:t>‹#›</a:t>
            </a:fld>
            <a:endParaRPr lang="en-US"/>
          </a:p>
        </p:txBody>
      </p:sp>
    </p:spTree>
    <p:extLst>
      <p:ext uri="{BB962C8B-B14F-4D97-AF65-F5344CB8AC3E}">
        <p14:creationId xmlns:p14="http://schemas.microsoft.com/office/powerpoint/2010/main" xmlns="" val="3583400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C59E24-B7EA-4884-8D2A-6037546755EC}" type="datetimeFigureOut">
              <a:rPr lang="en-US" smtClean="0"/>
              <a:pPr/>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3F16A-EEBD-4E60-A239-D5CC90EAB657}" type="slidenum">
              <a:rPr lang="en-US" smtClean="0"/>
              <a:pPr/>
              <a:t>‹#›</a:t>
            </a:fld>
            <a:endParaRPr lang="en-US"/>
          </a:p>
        </p:txBody>
      </p:sp>
    </p:spTree>
    <p:extLst>
      <p:ext uri="{BB962C8B-B14F-4D97-AF65-F5344CB8AC3E}">
        <p14:creationId xmlns:p14="http://schemas.microsoft.com/office/powerpoint/2010/main" xmlns="" val="140678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7C59E24-B7EA-4884-8D2A-6037546755EC}" type="datetimeFigureOut">
              <a:rPr lang="en-US" smtClean="0"/>
              <a:pPr/>
              <a:t>4/24/2013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873F16A-EEBD-4E60-A239-D5CC90EAB657}" type="slidenum">
              <a:rPr lang="en-US" smtClean="0"/>
              <a:pPr/>
              <a:t>‹#›</a:t>
            </a:fld>
            <a:endParaRPr lang="en-US"/>
          </a:p>
        </p:txBody>
      </p:sp>
    </p:spTree>
    <p:extLst>
      <p:ext uri="{BB962C8B-B14F-4D97-AF65-F5344CB8AC3E}">
        <p14:creationId xmlns:p14="http://schemas.microsoft.com/office/powerpoint/2010/main" xmlns="" val="1388516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radiationanswers.org/radiation-and-me/radiation-cancer/common-radiation-doses.html" TargetMode="External"/><Relationship Id="rId3" Type="http://schemas.openxmlformats.org/officeDocument/2006/relationships/diagramLayout" Target="../diagrams/layout1.xml"/><Relationship Id="rId7" Type="http://schemas.openxmlformats.org/officeDocument/2006/relationships/hyperlink" Target="http://hps.org/documents/Medical_Exposures_Fact_Sheet.pdf" TargetMode="Externa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10" Type="http://schemas.openxmlformats.org/officeDocument/2006/relationships/hyperlink" Target="http://hps.org/publicinformation/ate/cat10.html" TargetMode="External"/><Relationship Id="rId4" Type="http://schemas.openxmlformats.org/officeDocument/2006/relationships/diagramQuickStyle" Target="../diagrams/quickStyle1.xml"/><Relationship Id="rId9" Type="http://schemas.openxmlformats.org/officeDocument/2006/relationships/hyperlink" Target="http://www.radiationanswers.org/radiation-sources-uses/natural-rad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xmlns="" val="1460548306"/>
              </p:ext>
            </p:extLst>
          </p:nvPr>
        </p:nvGraphicFramePr>
        <p:xfrm>
          <a:off x="228600" y="838200"/>
          <a:ext cx="6324600" cy="670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p:cNvSpPr txBox="1"/>
          <p:nvPr/>
        </p:nvSpPr>
        <p:spPr>
          <a:xfrm>
            <a:off x="266700" y="7543800"/>
            <a:ext cx="6324600" cy="1585049"/>
          </a:xfrm>
          <a:prstGeom prst="rect">
            <a:avLst/>
          </a:prstGeom>
          <a:noFill/>
        </p:spPr>
        <p:txBody>
          <a:bodyPr wrap="square" rtlCol="0">
            <a:spAutoFit/>
          </a:bodyPr>
          <a:lstStyle/>
          <a:p>
            <a:r>
              <a:rPr lang="en-US" sz="1000" baseline="30000" dirty="0" smtClean="0"/>
              <a:t>1</a:t>
            </a:r>
            <a:r>
              <a:rPr lang="en-US" sz="1000" dirty="0" smtClean="0"/>
              <a:t>Effective dose. See </a:t>
            </a:r>
            <a:r>
              <a:rPr lang="en-US" sz="1000" u="sng" dirty="0" smtClean="0"/>
              <a:t>Radiation Terms </a:t>
            </a:r>
            <a:r>
              <a:rPr lang="en-US" sz="1000" dirty="0" smtClean="0"/>
              <a:t>for explanation. </a:t>
            </a:r>
          </a:p>
          <a:p>
            <a:r>
              <a:rPr lang="en-US" sz="1000" baseline="30000" dirty="0" smtClean="0"/>
              <a:t>2</a:t>
            </a:r>
            <a:r>
              <a:rPr lang="en-US" sz="1000" dirty="0" smtClean="0"/>
              <a:t>Safe. For these purposes, safe is defined as an activity that is generally considered acceptable. It is not intended to imply there is no risk, but it is the same or lower than risks from everyday actions. An effect is either nonexistent or too small to observe at this level of radiation dose. </a:t>
            </a:r>
          </a:p>
          <a:p>
            <a:r>
              <a:rPr lang="en-US" sz="1000" baseline="30000" dirty="0" smtClean="0"/>
              <a:t>3</a:t>
            </a:r>
            <a:r>
              <a:rPr lang="en-US" sz="1000" dirty="0" smtClean="0"/>
              <a:t>More medical radiation doses can be found at </a:t>
            </a:r>
            <a:r>
              <a:rPr lang="en-US" sz="1000" dirty="0" smtClean="0">
                <a:hlinkClick r:id="rId7"/>
              </a:rPr>
              <a:t>http://hps.org/documents/Medical_Exposures_Fact_Sheet.pdf</a:t>
            </a:r>
            <a:r>
              <a:rPr lang="en-US" sz="1000" dirty="0" smtClean="0"/>
              <a:t> or </a:t>
            </a:r>
            <a:r>
              <a:rPr lang="en-US" sz="1000" u="sng" dirty="0">
                <a:hlinkClick r:id="rId8"/>
              </a:rPr>
              <a:t>http://</a:t>
            </a:r>
            <a:r>
              <a:rPr lang="en-US" sz="1000" u="sng" dirty="0" smtClean="0">
                <a:hlinkClick r:id="rId8"/>
              </a:rPr>
              <a:t>www.radiationanswers.org/radiation-and-me/radiation-cancer/common-radiation-doses.html</a:t>
            </a:r>
            <a:r>
              <a:rPr lang="en-US" sz="1000" baseline="30000" dirty="0"/>
              <a:t> </a:t>
            </a:r>
            <a:r>
              <a:rPr lang="en-US" sz="1000" dirty="0" smtClean="0"/>
              <a:t>   </a:t>
            </a:r>
          </a:p>
          <a:p>
            <a:r>
              <a:rPr lang="en-US" sz="1000" baseline="30000" dirty="0" smtClean="0"/>
              <a:t>4</a:t>
            </a:r>
            <a:r>
              <a:rPr lang="en-US" sz="1000" dirty="0" smtClean="0"/>
              <a:t>Background radiation can be found at </a:t>
            </a:r>
            <a:r>
              <a:rPr lang="en-US" sz="1000" u="sng" dirty="0" smtClean="0">
                <a:hlinkClick r:id="rId9"/>
              </a:rPr>
              <a:t>http</a:t>
            </a:r>
            <a:r>
              <a:rPr lang="en-US" sz="1000" u="sng" dirty="0">
                <a:hlinkClick r:id="rId9"/>
              </a:rPr>
              <a:t>://</a:t>
            </a:r>
            <a:r>
              <a:rPr lang="en-US" sz="1000" u="sng" dirty="0" smtClean="0">
                <a:hlinkClick r:id="rId9"/>
              </a:rPr>
              <a:t>www.radiationanswers.org/radiation-sources-uses/natural-radiation.html</a:t>
            </a:r>
            <a:endParaRPr lang="en-US" sz="1000" u="sng" dirty="0" smtClean="0"/>
          </a:p>
          <a:p>
            <a:r>
              <a:rPr lang="en-US" sz="1000" baseline="30000" dirty="0" smtClean="0"/>
              <a:t>5</a:t>
            </a:r>
            <a:r>
              <a:rPr lang="en-US" sz="1000" dirty="0" smtClean="0"/>
              <a:t>Radiation exposure </a:t>
            </a:r>
            <a:r>
              <a:rPr lang="en-US" sz="1000" dirty="0"/>
              <a:t>from </a:t>
            </a:r>
            <a:r>
              <a:rPr lang="en-US" sz="1000" dirty="0" smtClean="0"/>
              <a:t>flying information can be found at </a:t>
            </a:r>
            <a:r>
              <a:rPr lang="en-US" sz="1000" dirty="0">
                <a:hlinkClick r:id="rId10"/>
              </a:rPr>
              <a:t>http://</a:t>
            </a:r>
            <a:r>
              <a:rPr lang="en-US" sz="1000" dirty="0" smtClean="0">
                <a:hlinkClick r:id="rId10"/>
              </a:rPr>
              <a:t>hps.org/publicinformation/ate/cat10.html</a:t>
            </a:r>
            <a:r>
              <a:rPr lang="en-US" sz="1000" dirty="0" smtClean="0"/>
              <a:t> </a:t>
            </a:r>
          </a:p>
          <a:p>
            <a:endParaRPr lang="en-US" sz="1050" u="sng" baseline="30000" dirty="0" smtClean="0"/>
          </a:p>
        </p:txBody>
      </p:sp>
      <p:sp>
        <p:nvSpPr>
          <p:cNvPr id="2" name="TextBox 1"/>
          <p:cNvSpPr txBox="1"/>
          <p:nvPr/>
        </p:nvSpPr>
        <p:spPr>
          <a:xfrm>
            <a:off x="1676400" y="165100"/>
            <a:ext cx="3505200" cy="400110"/>
          </a:xfrm>
          <a:prstGeom prst="rect">
            <a:avLst/>
          </a:prstGeom>
          <a:noFill/>
        </p:spPr>
        <p:txBody>
          <a:bodyPr wrap="square" rtlCol="0">
            <a:spAutoFit/>
          </a:bodyPr>
          <a:lstStyle/>
          <a:p>
            <a:r>
              <a:rPr lang="en-US" sz="2000" b="1" dirty="0" smtClean="0"/>
              <a:t>Radiation Doses</a:t>
            </a:r>
            <a:r>
              <a:rPr lang="en-US" sz="2000" b="1" baseline="30000" dirty="0" smtClean="0"/>
              <a:t>1</a:t>
            </a:r>
            <a:r>
              <a:rPr lang="en-US" sz="2000" b="1" dirty="0" smtClean="0"/>
              <a:t> in Perspective</a:t>
            </a:r>
            <a:endParaRPr lang="en-US" sz="2000" b="1" dirty="0"/>
          </a:p>
        </p:txBody>
      </p:sp>
    </p:spTree>
    <p:extLst>
      <p:ext uri="{BB962C8B-B14F-4D97-AF65-F5344CB8AC3E}">
        <p14:creationId xmlns:p14="http://schemas.microsoft.com/office/powerpoint/2010/main" xmlns="" val="8706077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4325</TotalTime>
  <Words>180</Words>
  <Application>Microsoft Office PowerPoint</Application>
  <PresentationFormat>On-screen Show (4:3)</PresentationFormat>
  <Paragraphs>17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Mayo Clinic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L Classic</dc:creator>
  <cp:lastModifiedBy>Sharon Hebl</cp:lastModifiedBy>
  <cp:revision>22</cp:revision>
  <dcterms:created xsi:type="dcterms:W3CDTF">2013-03-05T16:30:36Z</dcterms:created>
  <dcterms:modified xsi:type="dcterms:W3CDTF">2013-04-24T16:57:17Z</dcterms:modified>
</cp:coreProperties>
</file>